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1.xml" ContentType="application/vnd.openxmlformats-officedocument.customXmlProperties+xml"/>
  <Override PartName="/docProps/core.xml" ContentType="application/vnd.openxmlformats-package.core-properties+xml"/>
  <Override PartName="/docMetadata/LabelInfo.xml" ContentType="application/vnd.ms-office.classificationlabel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4" r:id="rId2"/>
  </p:sldMasterIdLst>
  <p:notesMasterIdLst>
    <p:notesMasterId r:id="rId14"/>
  </p:notesMasterIdLst>
  <p:handoutMasterIdLst>
    <p:handoutMasterId r:id="rId15"/>
  </p:handoutMasterIdLst>
  <p:sldIdLst>
    <p:sldId id="256" r:id="rId3"/>
    <p:sldId id="257" r:id="rId4"/>
    <p:sldId id="298" r:id="rId5"/>
    <p:sldId id="277" r:id="rId6"/>
    <p:sldId id="278" r:id="rId7"/>
    <p:sldId id="291" r:id="rId8"/>
    <p:sldId id="279" r:id="rId9"/>
    <p:sldId id="283" r:id="rId10"/>
    <p:sldId id="284" r:id="rId11"/>
    <p:sldId id="310" r:id="rId12"/>
    <p:sldId id="288"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136" autoAdjust="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20"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DBC76A-0EA9-4DC4-A217-1C58F0450E03}" type="datetimeFigureOut">
              <a:rPr lang="en-US" smtClean="0"/>
              <a:t>1/24/2025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EE61BA3-9624-4862-B88E-A6D3BCB581E6}" type="slidenum">
              <a:rPr lang="en-US" smtClean="0"/>
              <a:t>‹#›</a:t>
            </a:fld>
            <a:endParaRPr lang="en-US" dirty="0"/>
          </a:p>
        </p:txBody>
      </p:sp>
    </p:spTree>
    <p:extLst>
      <p:ext uri="{BB962C8B-B14F-4D97-AF65-F5344CB8AC3E}">
        <p14:creationId xmlns:p14="http://schemas.microsoft.com/office/powerpoint/2010/main" val="1422082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618A891-9467-4CC7-A491-0A34A0A97538}" type="datetimeFigureOut">
              <a:rPr lang="en-US" smtClean="0"/>
              <a:t>1/24/2025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F9460A-9E81-496F-91AC-92DE7ABF30C4}" type="slidenum">
              <a:rPr lang="en-US" smtClean="0"/>
              <a:t>‹#›</a:t>
            </a:fld>
            <a:endParaRPr lang="en-US" dirty="0"/>
          </a:p>
        </p:txBody>
      </p:sp>
    </p:spTree>
    <p:extLst>
      <p:ext uri="{BB962C8B-B14F-4D97-AF65-F5344CB8AC3E}">
        <p14:creationId xmlns:p14="http://schemas.microsoft.com/office/powerpoint/2010/main" val="235914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F9460A-9E81-496F-91AC-92DE7ABF30C4}"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F9460A-9E81-496F-91AC-92DE7ABF30C4}"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F9460A-9E81-496F-91AC-92DE7ABF30C4}" type="slidenum">
              <a:rPr lang="en-US" smtClean="0"/>
              <a:t>10</a:t>
            </a:fld>
            <a:endParaRPr lang="en-US" dirty="0"/>
          </a:p>
        </p:txBody>
      </p:sp>
    </p:spTree>
    <p:extLst>
      <p:ext uri="{BB962C8B-B14F-4D97-AF65-F5344CB8AC3E}">
        <p14:creationId xmlns:p14="http://schemas.microsoft.com/office/powerpoint/2010/main" val="2337548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5459" y="959313"/>
            <a:ext cx="5760741" cy="257189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1125459" y="3531205"/>
            <a:ext cx="5760741"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5" name="Footer Placeholder 4"/>
          <p:cNvSpPr>
            <a:spLocks noGrp="1"/>
          </p:cNvSpPr>
          <p:nvPr>
            <p:ph type="ftr" sz="quarter" idx="11"/>
          </p:nvPr>
        </p:nvSpPr>
        <p:spPr>
          <a:xfrm>
            <a:off x="1125459" y="329308"/>
            <a:ext cx="3392144" cy="309201"/>
          </a:xfrm>
        </p:spPr>
        <p:txBody>
          <a:bodyPr/>
          <a:lstStyle/>
          <a:p>
            <a:endParaRPr lang="en-US" dirty="0"/>
          </a:p>
        </p:txBody>
      </p:sp>
      <p:sp>
        <p:nvSpPr>
          <p:cNvPr id="6" name="Slide Number Placeholder 5"/>
          <p:cNvSpPr>
            <a:spLocks noGrp="1"/>
          </p:cNvSpPr>
          <p:nvPr>
            <p:ph type="sldNum" sz="quarter" idx="12"/>
          </p:nvPr>
        </p:nvSpPr>
        <p:spPr>
          <a:xfrm>
            <a:off x="6886200" y="131730"/>
            <a:ext cx="802005" cy="503578"/>
          </a:xfrm>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137066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99762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447" y="796298"/>
            <a:ext cx="1103027" cy="466256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11910" y="796298"/>
            <a:ext cx="5301095" cy="466256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p:blipFill>
        <p:spPr>
          <a:xfrm rot="5400000">
            <a:off x="5605390" y="3050294"/>
            <a:ext cx="4663440" cy="155448"/>
          </a:xfrm>
          <a:prstGeom prst="rect">
            <a:avLst/>
          </a:prstGeom>
          <a:noFill/>
          <a:ln>
            <a:noFill/>
          </a:ln>
        </p:spPr>
      </p:pic>
    </p:spTree>
    <p:extLst>
      <p:ext uri="{BB962C8B-B14F-4D97-AF65-F5344CB8AC3E}">
        <p14:creationId xmlns:p14="http://schemas.microsoft.com/office/powerpoint/2010/main" val="246496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97596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5459" y="1756130"/>
            <a:ext cx="5764142" cy="2050066"/>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125460" y="3806196"/>
            <a:ext cx="5764142"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59255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25459" y="959314"/>
            <a:ext cx="6564015" cy="104411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5459" y="2172548"/>
            <a:ext cx="3125871" cy="32789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63822" y="2172548"/>
            <a:ext cx="3125652" cy="32789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62458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8652" y="959903"/>
            <a:ext cx="6571344" cy="10446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18131" y="2169094"/>
            <a:ext cx="3125766"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18131" y="2973815"/>
            <a:ext cx="3125766" cy="24916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63822" y="2172548"/>
            <a:ext cx="3125652"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563822" y="2971035"/>
            <a:ext cx="3125652" cy="24849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76409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80082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924555-EAFD-4B2F-96F4-A60706EF2138}" type="slidenum">
              <a:rPr lang="en-US" smtClean="0"/>
              <a:pPr/>
              <a:t>‹#›</a:t>
            </a:fld>
            <a:endParaRPr lang="en-US" dirty="0"/>
          </a:p>
        </p:txBody>
      </p:sp>
    </p:spTree>
    <p:extLst>
      <p:ext uri="{BB962C8B-B14F-4D97-AF65-F5344CB8AC3E}">
        <p14:creationId xmlns:p14="http://schemas.microsoft.com/office/powerpoint/2010/main" val="358644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041" y="959313"/>
            <a:ext cx="2425950" cy="224205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3859877" y="960890"/>
            <a:ext cx="3828178" cy="449691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041"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E625E72-7062-4D8E-BA99-F07B9DD1F028}" type="datetimeFigureOut">
              <a:rPr lang="en-US" smtClean="0"/>
              <a:pPr/>
              <a:t>1/24/2025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353621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32077" y="1129512"/>
            <a:ext cx="3386166" cy="1918487"/>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31420" y="3057166"/>
            <a:ext cx="3390817"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124592" y="5469857"/>
            <a:ext cx="3393977" cy="320123"/>
          </a:xfrm>
        </p:spPr>
        <p:txBody>
          <a:bodyPr/>
          <a:lstStyle>
            <a:lvl1pPr algn="l">
              <a:defRPr/>
            </a:lvl1pPr>
          </a:lstStyle>
          <a:p>
            <a:fld id="{EE625E72-7062-4D8E-BA99-F07B9DD1F028}" type="datetimeFigureOut">
              <a:rPr lang="en-US" smtClean="0"/>
              <a:pPr/>
              <a:t>1/24/2025</a:t>
            </a:fld>
            <a:endParaRPr lang="en-US" dirty="0"/>
          </a:p>
        </p:txBody>
      </p:sp>
      <p:sp>
        <p:nvSpPr>
          <p:cNvPr id="6" name="Footer Placeholder 5"/>
          <p:cNvSpPr>
            <a:spLocks noGrp="1"/>
          </p:cNvSpPr>
          <p:nvPr>
            <p:ph type="ftr" sz="quarter" idx="11"/>
          </p:nvPr>
        </p:nvSpPr>
        <p:spPr>
          <a:xfrm>
            <a:off x="1125459" y="318641"/>
            <a:ext cx="2601032" cy="320931"/>
          </a:xfrm>
        </p:spPr>
        <p:txBody>
          <a:bodyPr/>
          <a:lstStyle/>
          <a:p>
            <a:endParaRPr lang="en-US" dirty="0"/>
          </a:p>
        </p:txBody>
      </p:sp>
      <p:sp>
        <p:nvSpPr>
          <p:cNvPr id="7" name="Slide Number Placeholder 6"/>
          <p:cNvSpPr>
            <a:spLocks noGrp="1"/>
          </p:cNvSpPr>
          <p:nvPr>
            <p:ph type="sldNum" sz="quarter" idx="12"/>
          </p:nvPr>
        </p:nvSpPr>
        <p:spPr>
          <a:xfrm>
            <a:off x="3726491" y="131730"/>
            <a:ext cx="795746" cy="503578"/>
          </a:xfrm>
        </p:spPr>
        <p:txBody>
          <a:bodyPr/>
          <a:lstStyle/>
          <a:p>
            <a:fld id="{BE924555-EAFD-4B2F-96F4-A60706EF2138}" type="slidenum">
              <a:rPr lang="en-US" smtClean="0"/>
              <a:pPr/>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p:blipFill>
        <p:spPr>
          <a:xfrm>
            <a:off x="1125460" y="643464"/>
            <a:ext cx="3392424" cy="155448"/>
          </a:xfrm>
          <a:prstGeom prst="rect">
            <a:avLst/>
          </a:prstGeom>
          <a:noFill/>
          <a:ln>
            <a:noFill/>
          </a:ln>
        </p:spPr>
      </p:pic>
    </p:spTree>
    <p:extLst>
      <p:ext uri="{BB962C8B-B14F-4D97-AF65-F5344CB8AC3E}">
        <p14:creationId xmlns:p14="http://schemas.microsoft.com/office/powerpoint/2010/main" val="324136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854"/>
            <a:ext cx="9144000" cy="742950"/>
          </a:xfrm>
          <a:prstGeom prst="rect">
            <a:avLst/>
          </a:prstGeom>
        </p:spPr>
      </p:pic>
      <p:sp>
        <p:nvSpPr>
          <p:cNvPr id="12" name="Rectangle 11"/>
          <p:cNvSpPr/>
          <p:nvPr/>
        </p:nvSpPr>
        <p:spPr>
          <a:xfrm>
            <a:off x="0" y="468769"/>
            <a:ext cx="9144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28684" y="956172"/>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28684" y="2167385"/>
            <a:ext cx="6571343" cy="328863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21309" y="330371"/>
            <a:ext cx="2368292" cy="304938"/>
          </a:xfrm>
          <a:prstGeom prst="rect">
            <a:avLst/>
          </a:prstGeom>
        </p:spPr>
        <p:txBody>
          <a:bodyPr vert="horz" lIns="91440" tIns="45720" rIns="91440" bIns="45720" rtlCol="0" anchor="ctr"/>
          <a:lstStyle>
            <a:lvl1pPr algn="r">
              <a:defRPr sz="1000">
                <a:solidFill>
                  <a:schemeClr val="tx1">
                    <a:tint val="75000"/>
                  </a:schemeClr>
                </a:solidFill>
              </a:defRPr>
            </a:lvl1pPr>
          </a:lstStyle>
          <a:p>
            <a:fld id="{EE625E72-7062-4D8E-BA99-F07B9DD1F028}" type="datetimeFigureOut">
              <a:rPr lang="en-US" smtClean="0"/>
              <a:pPr/>
              <a:t>1/24/2025</a:t>
            </a:fld>
            <a:endParaRPr lang="en-US" dirty="0"/>
          </a:p>
        </p:txBody>
      </p:sp>
      <p:sp>
        <p:nvSpPr>
          <p:cNvPr id="5" name="Footer Placeholder 4"/>
          <p:cNvSpPr>
            <a:spLocks noGrp="1"/>
          </p:cNvSpPr>
          <p:nvPr>
            <p:ph type="ftr" sz="quarter" idx="3"/>
          </p:nvPr>
        </p:nvSpPr>
        <p:spPr>
          <a:xfrm>
            <a:off x="1128684" y="329308"/>
            <a:ext cx="3388498"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93728" y="131730"/>
            <a:ext cx="795746" cy="503578"/>
          </a:xfrm>
          <a:prstGeom prst="rect">
            <a:avLst/>
          </a:prstGeom>
        </p:spPr>
        <p:txBody>
          <a:bodyPr vert="horz" lIns="91440" tIns="45720" rIns="91440" bIns="45720" rtlCol="0" anchor="t"/>
          <a:lstStyle>
            <a:lvl1pPr algn="r">
              <a:defRPr sz="2800">
                <a:solidFill>
                  <a:schemeClr val="accent1"/>
                </a:solidFill>
              </a:defRPr>
            </a:lvl1pPr>
          </a:lstStyle>
          <a:p>
            <a:fld id="{BE924555-EAFD-4B2F-96F4-A60706EF2138}" type="slidenum">
              <a:rPr lang="en-US" smtClean="0"/>
              <a:pPr/>
              <a:t>‹#›</a:t>
            </a:fld>
            <a:endParaRPr lang="en-US" dirty="0"/>
          </a:p>
        </p:txBody>
      </p:sp>
    </p:spTree>
    <p:extLst>
      <p:ext uri="{BB962C8B-B14F-4D97-AF65-F5344CB8AC3E}">
        <p14:creationId xmlns:p14="http://schemas.microsoft.com/office/powerpoint/2010/main" val="2507284542"/>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timesheets.ihss.ca.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dss.ca.gov/inforesources/rules-regulation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ubauth.saccounty.net/Pages/Home.aspx" TargetMode="External"/><Relationship Id="rId2" Type="http://schemas.openxmlformats.org/officeDocument/2006/relationships/hyperlink" Target="mailto:IHSS-PA-RECIPIENT-REGISTRY@SACCOUNTY.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2133600"/>
          </a:xfrm>
        </p:spPr>
        <p:txBody>
          <a:bodyPr>
            <a:normAutofit fontScale="90000"/>
          </a:bodyPr>
          <a:lstStyle/>
          <a:p>
            <a:pPr algn="ctr"/>
            <a:br>
              <a:rPr lang="en-US" sz="4800" dirty="0">
                <a:latin typeface="Calibri" panose="020F0502020204030204" pitchFamily="34" charset="0"/>
                <a:ea typeface="Cambria" panose="02040503050406030204" pitchFamily="18" charset="0"/>
                <a:cs typeface="Calibri" panose="020F0502020204030204" pitchFamily="34" charset="0"/>
              </a:rPr>
            </a:br>
            <a:br>
              <a:rPr lang="en-US" sz="4800" dirty="0">
                <a:latin typeface="Calibri" panose="020F0502020204030204" pitchFamily="34" charset="0"/>
                <a:ea typeface="Cambria" panose="02040503050406030204" pitchFamily="18" charset="0"/>
                <a:cs typeface="Calibri" panose="020F0502020204030204" pitchFamily="34" charset="0"/>
              </a:rPr>
            </a:br>
            <a:br>
              <a:rPr lang="en-US" sz="4800" dirty="0">
                <a:latin typeface="Calibri" panose="020F0502020204030204" pitchFamily="34" charset="0"/>
                <a:ea typeface="Cambria" panose="02040503050406030204" pitchFamily="18" charset="0"/>
                <a:cs typeface="Calibri" panose="020F0502020204030204" pitchFamily="34" charset="0"/>
              </a:rPr>
            </a:br>
            <a:r>
              <a:rPr lang="en-US" sz="4800" dirty="0">
                <a:latin typeface="Calibri" panose="020F0502020204030204" pitchFamily="34" charset="0"/>
                <a:ea typeface="Cambria" panose="02040503050406030204" pitchFamily="18" charset="0"/>
                <a:cs typeface="Calibri" panose="020F0502020204030204" pitchFamily="34" charset="0"/>
              </a:rPr>
              <a:t>In-Home Supportive Services</a:t>
            </a:r>
          </a:p>
        </p:txBody>
      </p:sp>
      <p:sp>
        <p:nvSpPr>
          <p:cNvPr id="3" name="Subtitle 2"/>
          <p:cNvSpPr>
            <a:spLocks noGrp="1"/>
          </p:cNvSpPr>
          <p:nvPr>
            <p:ph type="subTitle" idx="1"/>
          </p:nvPr>
        </p:nvSpPr>
        <p:spPr>
          <a:xfrm>
            <a:off x="822960" y="2892552"/>
            <a:ext cx="7863840" cy="2974848"/>
          </a:xfrm>
        </p:spPr>
        <p:txBody>
          <a:bodyPr>
            <a:normAutofit fontScale="40000" lnSpcReduction="20000"/>
          </a:bodyPr>
          <a:lstStyle/>
          <a:p>
            <a:pPr algn="ctr"/>
            <a:endParaRPr lang="en-US" sz="2900" dirty="0">
              <a:solidFill>
                <a:schemeClr val="tx2">
                  <a:lumMod val="50000"/>
                </a:schemeClr>
              </a:solidFill>
              <a:latin typeface="Cambria" panose="02040503050406030204" pitchFamily="18" charset="0"/>
              <a:ea typeface="Cambria" panose="02040503050406030204" pitchFamily="18" charset="0"/>
            </a:endParaRPr>
          </a:p>
          <a:p>
            <a:pPr algn="ctr"/>
            <a:r>
              <a:rPr lang="en-US" sz="7000" b="1" dirty="0">
                <a:solidFill>
                  <a:schemeClr val="tx2">
                    <a:lumMod val="50000"/>
                  </a:schemeClr>
                </a:solidFill>
                <a:latin typeface="Calibri" panose="020F0502020204030204" pitchFamily="34" charset="0"/>
                <a:ea typeface="Cambria" panose="02040503050406030204" pitchFamily="18" charset="0"/>
                <a:cs typeface="Calibri" panose="020F0502020204030204" pitchFamily="34" charset="0"/>
              </a:rPr>
              <a:t>Department of Children, Family and Adult Services </a:t>
            </a:r>
          </a:p>
          <a:p>
            <a:pPr algn="ctr"/>
            <a:endParaRPr lang="en-US" dirty="0">
              <a:solidFill>
                <a:schemeClr val="tx2">
                  <a:lumMod val="50000"/>
                </a:schemeClr>
              </a:solidFill>
              <a:latin typeface="Cambria" panose="02040503050406030204" pitchFamily="18" charset="0"/>
              <a:ea typeface="Cambria" panose="02040503050406030204" pitchFamily="18" charset="0"/>
            </a:endParaRPr>
          </a:p>
          <a:p>
            <a:pPr algn="ctr"/>
            <a:endParaRPr lang="en-US" sz="3400" dirty="0">
              <a:solidFill>
                <a:schemeClr val="tx2">
                  <a:lumMod val="50000"/>
                </a:schemeClr>
              </a:solidFill>
              <a:latin typeface="Calibri" panose="020F0502020204030204" pitchFamily="34" charset="0"/>
              <a:ea typeface="Cambria" panose="02040503050406030204" pitchFamily="18" charset="0"/>
              <a:cs typeface="Calibri" panose="020F0502020204030204" pitchFamily="34" charset="0"/>
            </a:endParaRPr>
          </a:p>
          <a:p>
            <a:pPr algn="ctr"/>
            <a:r>
              <a:rPr lang="en-US" sz="5500" dirty="0">
                <a:latin typeface="Calibri" panose="020F0502020204030204" pitchFamily="34" charset="0"/>
                <a:ea typeface="Cambria" panose="02040503050406030204" pitchFamily="18" charset="0"/>
                <a:cs typeface="Calibri" panose="020F0502020204030204" pitchFamily="34" charset="0"/>
              </a:rPr>
              <a:t>January 2025</a:t>
            </a:r>
          </a:p>
          <a:p>
            <a:pPr algn="ctr"/>
            <a:r>
              <a:rPr lang="en-US" sz="5500" dirty="0">
                <a:latin typeface="Calibri" panose="020F0502020204030204" pitchFamily="34" charset="0"/>
                <a:ea typeface="Cambria" panose="02040503050406030204" pitchFamily="18" charset="0"/>
                <a:cs typeface="Calibri" panose="020F0502020204030204" pitchFamily="34" charset="0"/>
              </a:rPr>
              <a:t>Shelby Boston</a:t>
            </a:r>
          </a:p>
          <a:p>
            <a:pPr algn="ctr"/>
            <a:r>
              <a:rPr lang="en-US" sz="5500" dirty="0">
                <a:latin typeface="Calibri" panose="020F0502020204030204" pitchFamily="34" charset="0"/>
                <a:ea typeface="Cambria" panose="02040503050406030204" pitchFamily="18" charset="0"/>
                <a:cs typeface="Calibri" panose="020F0502020204030204" pitchFamily="34" charset="0"/>
              </a:rPr>
              <a:t>Director</a:t>
            </a:r>
          </a:p>
          <a:p>
            <a:pPr algn="ctr"/>
            <a:endParaRPr lang="en-US" sz="1400" dirty="0">
              <a:solidFill>
                <a:schemeClr val="tx2">
                  <a:lumMod val="50000"/>
                </a:schemeClr>
              </a:solidFill>
              <a:latin typeface="Cambria" panose="02040503050406030204" pitchFamily="18" charset="0"/>
              <a:ea typeface="Cambria" panose="02040503050406030204" pitchFamily="18" charset="0"/>
            </a:endParaRPr>
          </a:p>
        </p:txBody>
      </p:sp>
      <p:pic>
        <p:nvPicPr>
          <p:cNvPr id="1026" name="Picture 2" descr="http://inside.stationery.saccounty.net/Documents/Logo/sac_02276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990600"/>
            <a:ext cx="4286250" cy="895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a:latin typeface="Calibri" panose="020F0502020204030204" pitchFamily="34" charset="0"/>
                <a:cs typeface="Calibri" panose="020F0502020204030204" pitchFamily="34" charset="0"/>
              </a:rPr>
              <a:t>ELECTRONIC SERVICES PORTAL (ESP)</a:t>
            </a:r>
          </a:p>
        </p:txBody>
      </p:sp>
      <p:sp>
        <p:nvSpPr>
          <p:cNvPr id="3" name="Content Placeholder 2"/>
          <p:cNvSpPr>
            <a:spLocks noGrp="1"/>
          </p:cNvSpPr>
          <p:nvPr>
            <p:ph idx="1"/>
          </p:nvPr>
        </p:nvSpPr>
        <p:spPr>
          <a:xfrm>
            <a:off x="685800" y="1447801"/>
            <a:ext cx="7924800" cy="4495799"/>
          </a:xfrm>
        </p:spPr>
        <p:txBody>
          <a:bodyPr>
            <a:noAutofit/>
          </a:bodyPr>
          <a:lstStyle/>
          <a:p>
            <a:r>
              <a:rPr lang="en-US" sz="2800" dirty="0">
                <a:latin typeface="Calibri" panose="020F0502020204030204" pitchFamily="34" charset="0"/>
                <a:cs typeface="Calibri" panose="020F0502020204030204" pitchFamily="34" charset="0"/>
              </a:rPr>
              <a:t>January 1, 2020 paper timesheets were eliminated in Sacramento County.</a:t>
            </a:r>
            <a:endParaRPr lang="en-US"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Care Providers must submit their timesheets electronically by registering in ESP at the following website: </a:t>
            </a:r>
            <a:r>
              <a:rPr lang="en-US" sz="2400" dirty="0">
                <a:latin typeface="Calibri" panose="020F0502020204030204" pitchFamily="34" charset="0"/>
                <a:cs typeface="Calibri" panose="020F0502020204030204" pitchFamily="34" charset="0"/>
                <a:hlinkClick r:id="rId3"/>
              </a:rPr>
              <a:t>https://www.etimesheets.ihss.ca.gov</a:t>
            </a:r>
            <a:r>
              <a:rPr lang="en-US" sz="2400" dirty="0">
                <a:latin typeface="Calibri" panose="020F0502020204030204" pitchFamily="34" charset="0"/>
                <a:cs typeface="Calibri" panose="020F0502020204030204" pitchFamily="34" charset="0"/>
              </a:rPr>
              <a:t> </a:t>
            </a:r>
          </a:p>
          <a:p>
            <a:pPr lvl="1"/>
            <a:r>
              <a:rPr lang="en-US" sz="2400" dirty="0">
                <a:latin typeface="Calibri" panose="020F0502020204030204" pitchFamily="34" charset="0"/>
                <a:cs typeface="Calibri" panose="020F0502020204030204" pitchFamily="34" charset="0"/>
              </a:rPr>
              <a:t>Recipient options to review and approve their care provider’s timesheets include:</a:t>
            </a:r>
          </a:p>
          <a:p>
            <a:pPr lvl="2"/>
            <a:r>
              <a:rPr lang="en-US" sz="2000" dirty="0">
                <a:latin typeface="Calibri" panose="020F0502020204030204" pitchFamily="34" charset="0"/>
                <a:cs typeface="Calibri" panose="020F0502020204030204" pitchFamily="34" charset="0"/>
              </a:rPr>
              <a:t>Online using the Electronic Services Portal </a:t>
            </a:r>
          </a:p>
          <a:p>
            <a:pPr lvl="2"/>
            <a:r>
              <a:rPr lang="en-US" sz="2000" dirty="0">
                <a:latin typeface="Calibri" panose="020F0502020204030204" pitchFamily="34" charset="0"/>
                <a:cs typeface="Calibri" panose="020F0502020204030204" pitchFamily="34" charset="0"/>
              </a:rPr>
              <a:t>By phone using the Telephone Timesheet System</a:t>
            </a:r>
          </a:p>
        </p:txBody>
      </p:sp>
    </p:spTree>
    <p:extLst>
      <p:ext uri="{BB962C8B-B14F-4D97-AF65-F5344CB8AC3E}">
        <p14:creationId xmlns:p14="http://schemas.microsoft.com/office/powerpoint/2010/main" val="90717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2057400"/>
            <a:ext cx="6400800" cy="2514600"/>
          </a:xfrm>
        </p:spPr>
        <p:txBody>
          <a:bodyPr>
            <a:normAutofit fontScale="77500" lnSpcReduction="20000"/>
          </a:bodyPr>
          <a:lstStyle/>
          <a:p>
            <a:pPr algn="ctr">
              <a:lnSpc>
                <a:spcPct val="100000"/>
              </a:lnSpc>
            </a:pPr>
            <a:r>
              <a:rPr lang="en-US" sz="3600" cap="none" dirty="0">
                <a:solidFill>
                  <a:schemeClr val="tx2">
                    <a:lumMod val="50000"/>
                  </a:schemeClr>
                </a:solidFill>
                <a:latin typeface="Calibri" panose="020F0502020204030204" pitchFamily="34" charset="0"/>
                <a:cs typeface="Calibri" panose="020F0502020204030204" pitchFamily="34" charset="0"/>
              </a:rPr>
              <a:t>State of California</a:t>
            </a:r>
          </a:p>
          <a:p>
            <a:pPr algn="ctr">
              <a:lnSpc>
                <a:spcPct val="100000"/>
              </a:lnSpc>
            </a:pPr>
            <a:r>
              <a:rPr lang="en-US" sz="3600" cap="none" dirty="0">
                <a:solidFill>
                  <a:schemeClr val="tx2">
                    <a:lumMod val="50000"/>
                  </a:schemeClr>
                </a:solidFill>
                <a:latin typeface="Calibri" panose="020F0502020204030204" pitchFamily="34" charset="0"/>
                <a:cs typeface="Calibri" panose="020F0502020204030204" pitchFamily="34" charset="0"/>
              </a:rPr>
              <a:t>Department of Social Services</a:t>
            </a:r>
          </a:p>
          <a:p>
            <a:pPr algn="ctr">
              <a:lnSpc>
                <a:spcPct val="100000"/>
              </a:lnSpc>
            </a:pPr>
            <a:r>
              <a:rPr lang="en-US" sz="3600" cap="none" dirty="0">
                <a:solidFill>
                  <a:schemeClr val="tx2">
                    <a:lumMod val="50000"/>
                  </a:schemeClr>
                </a:solidFill>
                <a:latin typeface="Calibri" panose="020F0502020204030204" pitchFamily="34" charset="0"/>
                <a:cs typeface="Calibri" panose="020F0502020204030204" pitchFamily="34" charset="0"/>
              </a:rPr>
              <a:t>IHSS Resources and Regulations</a:t>
            </a:r>
          </a:p>
          <a:p>
            <a:pPr algn="ctr"/>
            <a:r>
              <a:rPr lang="en-US" sz="3800" dirty="0">
                <a:latin typeface="Calibri" panose="020F0502020204030204" pitchFamily="34" charset="0"/>
                <a:cs typeface="Calibri" panose="020F0502020204030204" pitchFamily="34" charset="0"/>
                <a:hlinkClick r:id="rId2"/>
              </a:rPr>
              <a:t>https://cdss.ca.gov/inforesources/rules-regulations</a:t>
            </a:r>
            <a:endParaRPr lang="en-US" sz="3800" cap="none" dirty="0"/>
          </a:p>
          <a:p>
            <a:endParaRPr lang="en-US" sz="2400" dirty="0"/>
          </a:p>
        </p:txBody>
      </p:sp>
    </p:spTree>
    <p:extLst>
      <p:ext uri="{BB962C8B-B14F-4D97-AF65-F5344CB8AC3E}">
        <p14:creationId xmlns:p14="http://schemas.microsoft.com/office/powerpoint/2010/main" val="147415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38200"/>
            <a:ext cx="7543800" cy="990600"/>
          </a:xfrm>
        </p:spPr>
        <p:txBody>
          <a:bodyPr>
            <a:normAutofit/>
          </a:bodyPr>
          <a:lstStyle/>
          <a:p>
            <a:pPr algn="ctr"/>
            <a:r>
              <a:rPr lang="en-US" sz="4400" dirty="0">
                <a:solidFill>
                  <a:schemeClr val="tx2">
                    <a:lumMod val="50000"/>
                  </a:schemeClr>
                </a:solidFill>
                <a:latin typeface="Calibri" panose="020F0502020204030204" pitchFamily="34" charset="0"/>
                <a:cs typeface="Calibri" panose="020F0502020204030204" pitchFamily="34" charset="0"/>
              </a:rPr>
              <a:t>WHAT IS IHSS</a:t>
            </a:r>
          </a:p>
        </p:txBody>
      </p:sp>
      <p:sp>
        <p:nvSpPr>
          <p:cNvPr id="3" name="Content Placeholder 2"/>
          <p:cNvSpPr>
            <a:spLocks noGrp="1"/>
          </p:cNvSpPr>
          <p:nvPr>
            <p:ph idx="1"/>
          </p:nvPr>
        </p:nvSpPr>
        <p:spPr>
          <a:xfrm>
            <a:off x="609600" y="1676400"/>
            <a:ext cx="7924800" cy="4191000"/>
          </a:xfrm>
        </p:spPr>
        <p:txBody>
          <a:bodyPr>
            <a:normAutofit fontScale="40000" lnSpcReduction="20000"/>
          </a:bodyPr>
          <a:lstStyle/>
          <a:p>
            <a:pPr marL="0" indent="0">
              <a:buNone/>
            </a:pPr>
            <a:r>
              <a:rPr lang="en-US" sz="7400" dirty="0">
                <a:latin typeface="Calibri" panose="020F0502020204030204" pitchFamily="34" charset="0"/>
                <a:cs typeface="Calibri" panose="020F0502020204030204" pitchFamily="34" charset="0"/>
              </a:rPr>
              <a:t>In-Home Supportive Services (IHSS) Program: </a:t>
            </a:r>
          </a:p>
          <a:p>
            <a:pPr marL="0" indent="0">
              <a:buNone/>
            </a:pPr>
            <a:endParaRPr lang="en-US" sz="4500" dirty="0">
              <a:latin typeface="Calibri" panose="020F0502020204030204" pitchFamily="34" charset="0"/>
              <a:cs typeface="Calibri" panose="020F0502020204030204" pitchFamily="34" charset="0"/>
            </a:endParaRPr>
          </a:p>
          <a:p>
            <a:r>
              <a:rPr lang="en-US" sz="6000" dirty="0">
                <a:latin typeface="Calibri" panose="020F0502020204030204" pitchFamily="34" charset="0"/>
                <a:cs typeface="Calibri" panose="020F0502020204030204" pitchFamily="34" charset="0"/>
              </a:rPr>
              <a:t>Provides domestic, related and personal care services to eligible aged, blind, and disabled individuals who are unable to perform the services themselves and cannot remain safely in their own home unless the services are provided</a:t>
            </a:r>
          </a:p>
          <a:p>
            <a:r>
              <a:rPr lang="en-US" sz="6000" dirty="0">
                <a:latin typeface="Calibri" panose="020F0502020204030204" pitchFamily="34" charset="0"/>
                <a:cs typeface="Calibri" panose="020F0502020204030204" pitchFamily="34" charset="0"/>
              </a:rPr>
              <a:t>IHSS is considered an alternative to out-of-home care </a:t>
            </a:r>
          </a:p>
          <a:p>
            <a:r>
              <a:rPr lang="en-US" sz="6000" dirty="0">
                <a:latin typeface="Calibri" panose="020F0502020204030204" pitchFamily="34" charset="0"/>
                <a:cs typeface="Calibri" panose="020F0502020204030204" pitchFamily="34" charset="0"/>
              </a:rPr>
              <a:t>IHSS is a benefit of Medi-Cal</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latin typeface="Calibri" panose="020F0502020204030204" pitchFamily="34" charset="0"/>
                <a:cs typeface="Calibri" panose="020F0502020204030204" pitchFamily="34" charset="0"/>
              </a:rPr>
              <a:t>SACRAMENTO COUNTY</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IHSS DEMOGRAPHICS</a:t>
            </a:r>
          </a:p>
        </p:txBody>
      </p:sp>
      <p:sp>
        <p:nvSpPr>
          <p:cNvPr id="3" name="Content Placeholder 2"/>
          <p:cNvSpPr>
            <a:spLocks noGrp="1"/>
          </p:cNvSpPr>
          <p:nvPr>
            <p:ph idx="1"/>
          </p:nvPr>
        </p:nvSpPr>
        <p:spPr>
          <a:xfrm>
            <a:off x="301752" y="2057400"/>
            <a:ext cx="8503920" cy="4041648"/>
          </a:xfrm>
        </p:spPr>
        <p:txBody>
          <a:bodyPr>
            <a:normAutofit fontScale="85000" lnSpcReduction="10000"/>
          </a:bodyPr>
          <a:lstStyle/>
          <a:p>
            <a:r>
              <a:rPr lang="en-US" sz="3200" dirty="0">
                <a:latin typeface="Calibri" panose="020F0502020204030204" pitchFamily="34" charset="0"/>
                <a:cs typeface="Calibri" panose="020F0502020204030204" pitchFamily="34" charset="0"/>
              </a:rPr>
              <a:t>Recipient characteristics as of December 2024</a:t>
            </a:r>
          </a:p>
          <a:p>
            <a:pPr lvl="1">
              <a:lnSpc>
                <a:spcPct val="150000"/>
              </a:lnSpc>
              <a:spcBef>
                <a:spcPts val="1200"/>
              </a:spcBef>
              <a:buFont typeface="Courier New" panose="02070309020205020404" pitchFamily="49" charset="0"/>
              <a:buChar char="o"/>
            </a:pPr>
            <a:r>
              <a:rPr lang="en-US" sz="2800" dirty="0">
                <a:latin typeface="Calibri" panose="020F0502020204030204" pitchFamily="34" charset="0"/>
                <a:cs typeface="Calibri" panose="020F0502020204030204" pitchFamily="34" charset="0"/>
              </a:rPr>
              <a:t>40,206 cases</a:t>
            </a:r>
          </a:p>
          <a:p>
            <a:pPr lvl="1">
              <a:lnSpc>
                <a:spcPct val="150000"/>
              </a:lnSpc>
              <a:buFont typeface="Courier New" panose="02070309020205020404" pitchFamily="49" charset="0"/>
              <a:buChar char="o"/>
            </a:pPr>
            <a:r>
              <a:rPr lang="en-US" sz="2800" dirty="0">
                <a:latin typeface="Calibri" panose="020F0502020204030204" pitchFamily="34" charset="0"/>
                <a:cs typeface="Calibri" panose="020F0502020204030204" pitchFamily="34" charset="0"/>
              </a:rPr>
              <a:t>50% (~ 20,111 recipients) are 65+</a:t>
            </a:r>
          </a:p>
          <a:p>
            <a:pPr lvl="1">
              <a:lnSpc>
                <a:spcPct val="150000"/>
              </a:lnSpc>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10% (~4,027 recipients) are 85+</a:t>
            </a:r>
          </a:p>
          <a:p>
            <a:pPr lvl="1">
              <a:lnSpc>
                <a:spcPct val="150000"/>
              </a:lnSpc>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11.3% (~4,546 recipients) are 0-17</a:t>
            </a:r>
          </a:p>
          <a:p>
            <a:pPr lvl="1">
              <a:lnSpc>
                <a:spcPct val="150000"/>
              </a:lnSpc>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54.9% (~ 22,061 recipients) assessed with severe impairments which meets Nursing Facility Level of Care</a:t>
            </a:r>
            <a:endParaRPr lang="en-US" sz="2800" dirty="0">
              <a:latin typeface="Calibri" panose="020F0502020204030204" pitchFamily="34" charset="0"/>
              <a:cs typeface="Calibri" panose="020F0502020204030204" pitchFamily="34" charset="0"/>
            </a:endParaRPr>
          </a:p>
          <a:p>
            <a:pPr lvl="1"/>
            <a:endParaRPr lang="en-US" dirty="0"/>
          </a:p>
        </p:txBody>
      </p:sp>
    </p:spTree>
    <p:extLst>
      <p:ext uri="{BB962C8B-B14F-4D97-AF65-F5344CB8AC3E}">
        <p14:creationId xmlns:p14="http://schemas.microsoft.com/office/powerpoint/2010/main" val="1738326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ELIGIBILITY CRITERIA</a:t>
            </a:r>
          </a:p>
        </p:txBody>
      </p:sp>
      <p:sp>
        <p:nvSpPr>
          <p:cNvPr id="3" name="Content Placeholder 2"/>
          <p:cNvSpPr>
            <a:spLocks noGrp="1"/>
          </p:cNvSpPr>
          <p:nvPr>
            <p:ph idx="1"/>
          </p:nvPr>
        </p:nvSpPr>
        <p:spPr>
          <a:xfrm>
            <a:off x="457200" y="1524000"/>
            <a:ext cx="8348472" cy="4648200"/>
          </a:xfrm>
        </p:spPr>
        <p:txBody>
          <a:bodyPr>
            <a:noAutofit/>
          </a:bodyPr>
          <a:lstStyle/>
          <a:p>
            <a:pPr>
              <a:lnSpc>
                <a:spcPct val="175000"/>
              </a:lnSpc>
            </a:pPr>
            <a:r>
              <a:rPr lang="en-US" sz="2600" dirty="0">
                <a:latin typeface="Calibri" panose="020F0502020204030204" pitchFamily="34" charset="0"/>
                <a:cs typeface="Calibri" panose="020F0502020204030204" pitchFamily="34" charset="0"/>
              </a:rPr>
              <a:t>Must be a California Resident</a:t>
            </a:r>
          </a:p>
          <a:p>
            <a:pPr>
              <a:lnSpc>
                <a:spcPct val="175000"/>
              </a:lnSpc>
            </a:pPr>
            <a:r>
              <a:rPr lang="en-US" sz="2600" dirty="0">
                <a:latin typeface="Calibri" panose="020F0502020204030204" pitchFamily="34" charset="0"/>
                <a:cs typeface="Calibri" panose="020F0502020204030204" pitchFamily="34" charset="0"/>
              </a:rPr>
              <a:t>Live in Own Home</a:t>
            </a:r>
          </a:p>
          <a:p>
            <a:pPr>
              <a:lnSpc>
                <a:spcPct val="175000"/>
              </a:lnSpc>
              <a:spcBef>
                <a:spcPts val="0"/>
              </a:spcBef>
            </a:pPr>
            <a:r>
              <a:rPr lang="en-US" sz="2600" dirty="0">
                <a:latin typeface="Calibri" panose="020F0502020204030204" pitchFamily="34" charset="0"/>
                <a:cs typeface="Calibri" panose="020F0502020204030204" pitchFamily="34" charset="0"/>
              </a:rPr>
              <a:t>Have active Medi-Cal</a:t>
            </a:r>
          </a:p>
          <a:p>
            <a:pPr>
              <a:lnSpc>
                <a:spcPct val="175000"/>
              </a:lnSpc>
            </a:pPr>
            <a:r>
              <a:rPr lang="en-US" sz="2600" dirty="0">
                <a:latin typeface="Calibri" panose="020F0502020204030204" pitchFamily="34" charset="0"/>
                <a:cs typeface="Calibri" panose="020F0502020204030204" pitchFamily="34" charset="0"/>
              </a:rPr>
              <a:t>Submit completed Health Care Certification Form (SOC 873)</a:t>
            </a:r>
          </a:p>
          <a:p>
            <a:pPr>
              <a:lnSpc>
                <a:spcPct val="175000"/>
              </a:lnSpc>
            </a:pPr>
            <a:r>
              <a:rPr lang="en-US" sz="2600" dirty="0">
                <a:latin typeface="Calibri" panose="020F0502020204030204" pitchFamily="34" charset="0"/>
                <a:cs typeface="Calibri" panose="020F0502020204030204" pitchFamily="34" charset="0"/>
              </a:rPr>
              <a:t>Have Assessed Need for Services </a:t>
            </a:r>
          </a:p>
          <a:p>
            <a:pPr>
              <a:lnSpc>
                <a:spcPct val="175000"/>
              </a:lnSpc>
            </a:pPr>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702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HOW TO APPLY FOR IHSS</a:t>
            </a:r>
          </a:p>
        </p:txBody>
      </p:sp>
      <p:sp>
        <p:nvSpPr>
          <p:cNvPr id="3" name="Content Placeholder 2"/>
          <p:cNvSpPr>
            <a:spLocks noGrp="1"/>
          </p:cNvSpPr>
          <p:nvPr>
            <p:ph idx="1"/>
          </p:nvPr>
        </p:nvSpPr>
        <p:spPr>
          <a:xfrm>
            <a:off x="457200" y="1905000"/>
            <a:ext cx="8153400" cy="4343400"/>
          </a:xfrm>
        </p:spPr>
        <p:txBody>
          <a:bodyPr>
            <a:normAutofit lnSpcReduction="10000"/>
          </a:bodyPr>
          <a:lstStyle/>
          <a:p>
            <a:pPr>
              <a:lnSpc>
                <a:spcPct val="120000"/>
              </a:lnSpc>
            </a:pPr>
            <a:r>
              <a:rPr lang="en-US" sz="2500" dirty="0">
                <a:latin typeface="Calibri" panose="020F0502020204030204" pitchFamily="34" charset="0"/>
                <a:cs typeface="Calibri" panose="020F0502020204030204" pitchFamily="34" charset="0"/>
              </a:rPr>
              <a:t>To apply call: (916) 874-9471</a:t>
            </a:r>
          </a:p>
          <a:p>
            <a:pPr lvl="1">
              <a:lnSpc>
                <a:spcPct val="120000"/>
              </a:lnSpc>
            </a:pPr>
            <a:r>
              <a:rPr lang="en-US" sz="2500" dirty="0">
                <a:latin typeface="Calibri" panose="020F0502020204030204" pitchFamily="34" charset="0"/>
                <a:cs typeface="Calibri" panose="020F0502020204030204" pitchFamily="34" charset="0"/>
              </a:rPr>
              <a:t>Monday-Friday (9:00 am – 4:00pm)</a:t>
            </a:r>
          </a:p>
          <a:p>
            <a:pPr>
              <a:lnSpc>
                <a:spcPct val="120000"/>
              </a:lnSpc>
            </a:pPr>
            <a:r>
              <a:rPr lang="en-US" sz="2500" u="sng" dirty="0">
                <a:latin typeface="Calibri" panose="020F0502020204030204" pitchFamily="34" charset="0"/>
                <a:cs typeface="Calibri" panose="020F0502020204030204" pitchFamily="34" charset="0"/>
              </a:rPr>
              <a:t>Or</a:t>
            </a:r>
            <a:r>
              <a:rPr lang="en-US" sz="2500" dirty="0">
                <a:latin typeface="Calibri" panose="020F0502020204030204" pitchFamily="34" charset="0"/>
                <a:cs typeface="Calibri" panose="020F0502020204030204" pitchFamily="34" charset="0"/>
              </a:rPr>
              <a:t> complete and submit an application for In-Home Supportive Services (SOC 295)</a:t>
            </a:r>
          </a:p>
          <a:p>
            <a:pPr lvl="1">
              <a:lnSpc>
                <a:spcPct val="120000"/>
              </a:lnSpc>
            </a:pPr>
            <a:r>
              <a:rPr lang="en-US" sz="2500" dirty="0">
                <a:latin typeface="Calibri" panose="020F0502020204030204" pitchFamily="34" charset="0"/>
                <a:cs typeface="Calibri" panose="020F0502020204030204" pitchFamily="34" charset="0"/>
              </a:rPr>
              <a:t>Send or fax:</a:t>
            </a:r>
          </a:p>
          <a:p>
            <a:pPr lvl="2">
              <a:lnSpc>
                <a:spcPct val="120000"/>
              </a:lnSpc>
            </a:pPr>
            <a:r>
              <a:rPr lang="en-US" sz="2500" dirty="0">
                <a:latin typeface="Calibri" panose="020F0502020204030204" pitchFamily="34" charset="0"/>
                <a:cs typeface="Calibri" panose="020F0502020204030204" pitchFamily="34" charset="0"/>
              </a:rPr>
              <a:t>In-Home Supportive Services</a:t>
            </a:r>
            <a:r>
              <a:rPr lang="en-US" sz="2500" b="1" dirty="0">
                <a:latin typeface="Calibri" panose="020F0502020204030204" pitchFamily="34" charset="0"/>
                <a:cs typeface="Calibri" panose="020F0502020204030204" pitchFamily="34" charset="0"/>
              </a:rPr>
              <a:t> </a:t>
            </a:r>
            <a:br>
              <a:rPr lang="en-US" sz="2500" dirty="0">
                <a:latin typeface="Calibri" panose="020F0502020204030204" pitchFamily="34" charset="0"/>
                <a:cs typeface="Calibri" panose="020F0502020204030204" pitchFamily="34" charset="0"/>
              </a:rPr>
            </a:br>
            <a:r>
              <a:rPr lang="en-US" sz="2500" dirty="0">
                <a:latin typeface="Calibri" panose="020F0502020204030204" pitchFamily="34" charset="0"/>
                <a:cs typeface="Calibri" panose="020F0502020204030204" pitchFamily="34" charset="0"/>
              </a:rPr>
              <a:t>PO BOX 269131</a:t>
            </a:r>
            <a:br>
              <a:rPr lang="en-US" sz="2500" dirty="0">
                <a:latin typeface="Calibri" panose="020F0502020204030204" pitchFamily="34" charset="0"/>
                <a:cs typeface="Calibri" panose="020F0502020204030204" pitchFamily="34" charset="0"/>
              </a:rPr>
            </a:br>
            <a:r>
              <a:rPr lang="en-US" sz="2500" dirty="0">
                <a:latin typeface="Calibri" panose="020F0502020204030204" pitchFamily="34" charset="0"/>
                <a:cs typeface="Calibri" panose="020F0502020204030204" pitchFamily="34" charset="0"/>
              </a:rPr>
              <a:t>Sacramento, CA  95826</a:t>
            </a:r>
          </a:p>
          <a:p>
            <a:pPr lvl="2">
              <a:lnSpc>
                <a:spcPct val="120000"/>
              </a:lnSpc>
            </a:pPr>
            <a:r>
              <a:rPr lang="en-US" sz="2500" dirty="0">
                <a:latin typeface="Calibri" panose="020F0502020204030204" pitchFamily="34" charset="0"/>
                <a:cs typeface="Calibri" panose="020F0502020204030204" pitchFamily="34" charset="0"/>
              </a:rPr>
              <a:t>FAX: (916) 854-8828</a:t>
            </a:r>
          </a:p>
        </p:txBody>
      </p:sp>
    </p:spTree>
    <p:extLst>
      <p:ext uri="{BB962C8B-B14F-4D97-AF65-F5344CB8AC3E}">
        <p14:creationId xmlns:p14="http://schemas.microsoft.com/office/powerpoint/2010/main" val="3299886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ea typeface="Cambria" panose="02040503050406030204" pitchFamily="18" charset="0"/>
                <a:cs typeface="Calibri" panose="020F0502020204030204" pitchFamily="34" charset="0"/>
              </a:rPr>
              <a:t>IHSS AUTHORIZED TASKS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1784339"/>
              </p:ext>
            </p:extLst>
          </p:nvPr>
        </p:nvGraphicFramePr>
        <p:xfrm>
          <a:off x="381000" y="1447800"/>
          <a:ext cx="8610600" cy="4770121"/>
        </p:xfrm>
        <a:graphic>
          <a:graphicData uri="http://schemas.openxmlformats.org/drawingml/2006/table">
            <a:tbl>
              <a:tblPr firstRow="1" bandRow="1">
                <a:tableStyleId>{2D5ABB26-0587-4C30-8999-92F81FD0307C}</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4770121">
                <a:tc>
                  <a:txBody>
                    <a:bodyPr/>
                    <a:lstStyle/>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Domestic</a:t>
                      </a:r>
                      <a:r>
                        <a:rPr lang="en-US" sz="2200" baseline="0" dirty="0">
                          <a:latin typeface="Calibri" panose="020F0502020204030204" pitchFamily="34" charset="0"/>
                          <a:cs typeface="Calibri" panose="020F0502020204030204" pitchFamily="34" charset="0"/>
                        </a:rPr>
                        <a:t> Services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Meal Preparation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Meal Clean-up</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Laundry</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Shopping &amp; Errands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Respiration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Feeding</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Ambulation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Transfer</a:t>
                      </a:r>
                      <a:endParaRPr lang="en-US" sz="2200" dirty="0">
                        <a:latin typeface="Calibri" panose="020F0502020204030204" pitchFamily="34" charset="0"/>
                        <a:cs typeface="Calibri" panose="020F0502020204030204" pitchFamily="34" charset="0"/>
                      </a:endParaRPr>
                    </a:p>
                  </a:txBody>
                  <a:tcPr/>
                </a:tc>
                <a:tc>
                  <a:txBody>
                    <a:bodyPr/>
                    <a:lstStyle/>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Bowel &amp; Bladder Care</a:t>
                      </a:r>
                    </a:p>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Dressing</a:t>
                      </a:r>
                    </a:p>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Bathing</a:t>
                      </a:r>
                      <a:r>
                        <a:rPr lang="en-US" sz="2200" baseline="0" dirty="0">
                          <a:latin typeface="Calibri" panose="020F0502020204030204" pitchFamily="34" charset="0"/>
                          <a:cs typeface="Calibri" panose="020F0502020204030204" pitchFamily="34" charset="0"/>
                        </a:rPr>
                        <a:t> &amp; Grooming</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Accompaniment to Medical Appointments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Medication Management</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Protective Supervision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Paramedical Services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Heavy Cleaning</a:t>
                      </a:r>
                      <a:endParaRPr lang="en-US" sz="2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1234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684" y="838200"/>
            <a:ext cx="6571343" cy="1108587"/>
          </a:xfrm>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IHSS NEEDS ASSESSMENT</a:t>
            </a:r>
          </a:p>
        </p:txBody>
      </p:sp>
      <p:sp>
        <p:nvSpPr>
          <p:cNvPr id="3" name="Content Placeholder 2"/>
          <p:cNvSpPr>
            <a:spLocks noGrp="1"/>
          </p:cNvSpPr>
          <p:nvPr>
            <p:ph idx="1"/>
          </p:nvPr>
        </p:nvSpPr>
        <p:spPr>
          <a:xfrm>
            <a:off x="152400" y="1447800"/>
            <a:ext cx="8839200" cy="4876800"/>
          </a:xfrm>
        </p:spPr>
        <p:txBody>
          <a:bodyPr>
            <a:normAutofit lnSpcReduction="10000"/>
          </a:bodyPr>
          <a:lstStyle/>
          <a:p>
            <a:r>
              <a:rPr lang="en-US" sz="2600" dirty="0">
                <a:latin typeface="Calibri" panose="020F0502020204030204" pitchFamily="34" charset="0"/>
                <a:cs typeface="Calibri" panose="020F0502020204030204" pitchFamily="34" charset="0"/>
              </a:rPr>
              <a:t>Assessment based on functional ability to perform ADLs/IADLs</a:t>
            </a:r>
          </a:p>
          <a:p>
            <a:endParaRPr lang="en-US"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Functional Ranking</a:t>
            </a: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sz="26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Hourly Task Guidelines – Range of Hours Corresponds with Functional Ranking</a:t>
            </a:r>
          </a:p>
          <a:p>
            <a:r>
              <a:rPr lang="en-US" sz="2600" dirty="0">
                <a:latin typeface="Calibri" panose="020F0502020204030204" pitchFamily="34" charset="0"/>
                <a:cs typeface="Calibri" panose="020F0502020204030204" pitchFamily="34" charset="0"/>
              </a:rPr>
              <a:t>Service hours are authorized on a monthly basis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07832169"/>
              </p:ext>
            </p:extLst>
          </p:nvPr>
        </p:nvGraphicFramePr>
        <p:xfrm>
          <a:off x="4648200" y="2235200"/>
          <a:ext cx="4114800" cy="2067561"/>
        </p:xfrm>
        <a:graphic>
          <a:graphicData uri="http://schemas.openxmlformats.org/drawingml/2006/table">
            <a:tbl>
              <a:tblPr firstRow="1" bandRow="1">
                <a:tableStyleId>{C4B1156A-380E-4F78-BDF5-A606A8083BF9}</a:tableStyleId>
              </a:tblPr>
              <a:tblGrid>
                <a:gridCol w="1042142">
                  <a:extLst>
                    <a:ext uri="{9D8B030D-6E8A-4147-A177-3AD203B41FA5}">
                      <a16:colId xmlns:a16="http://schemas.microsoft.com/office/drawing/2014/main" val="20000"/>
                    </a:ext>
                  </a:extLst>
                </a:gridCol>
                <a:gridCol w="3072658">
                  <a:extLst>
                    <a:ext uri="{9D8B030D-6E8A-4147-A177-3AD203B41FA5}">
                      <a16:colId xmlns:a16="http://schemas.microsoft.com/office/drawing/2014/main" val="20001"/>
                    </a:ext>
                  </a:extLst>
                </a:gridCol>
              </a:tblGrid>
              <a:tr h="340651">
                <a:tc>
                  <a:txBody>
                    <a:bodyPr/>
                    <a:lstStyle/>
                    <a:p>
                      <a:r>
                        <a:rPr lang="en-US" b="0" dirty="0">
                          <a:solidFill>
                            <a:schemeClr val="tx1"/>
                          </a:solidFill>
                          <a:latin typeface="Calibri" panose="020F0502020204030204" pitchFamily="34" charset="0"/>
                          <a:cs typeface="Calibri" panose="020F0502020204030204" pitchFamily="34" charset="0"/>
                        </a:rPr>
                        <a:t>Rank 1</a:t>
                      </a:r>
                    </a:p>
                  </a:txBody>
                  <a:tcPr>
                    <a:solidFill>
                      <a:schemeClr val="bg1"/>
                    </a:solidFill>
                  </a:tcPr>
                </a:tc>
                <a:tc>
                  <a:txBody>
                    <a:bodyPr/>
                    <a:lstStyle/>
                    <a:p>
                      <a:r>
                        <a:rPr lang="en-US" b="0" dirty="0">
                          <a:solidFill>
                            <a:schemeClr val="tx1"/>
                          </a:solidFill>
                          <a:latin typeface="Calibri" panose="020F0502020204030204" pitchFamily="34" charset="0"/>
                          <a:cs typeface="Calibri" panose="020F0502020204030204" pitchFamily="34" charset="0"/>
                        </a:rPr>
                        <a:t>Independent</a:t>
                      </a:r>
                    </a:p>
                  </a:txBody>
                  <a:tcPr>
                    <a:solidFill>
                      <a:schemeClr val="bg1"/>
                    </a:solidFill>
                  </a:tcPr>
                </a:tc>
                <a:extLst>
                  <a:ext uri="{0D108BD9-81ED-4DB2-BD59-A6C34878D82A}">
                    <a16:rowId xmlns:a16="http://schemas.microsoft.com/office/drawing/2014/main" val="10000"/>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2</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Verbal assistance</a:t>
                      </a:r>
                    </a:p>
                  </a:txBody>
                  <a:tcPr>
                    <a:solidFill>
                      <a:schemeClr val="bg1"/>
                    </a:solidFill>
                  </a:tcPr>
                </a:tc>
                <a:extLst>
                  <a:ext uri="{0D108BD9-81ED-4DB2-BD59-A6C34878D82A}">
                    <a16:rowId xmlns:a16="http://schemas.microsoft.com/office/drawing/2014/main" val="10001"/>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3</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Some human</a:t>
                      </a:r>
                      <a:r>
                        <a:rPr lang="en-US" baseline="0" dirty="0">
                          <a:solidFill>
                            <a:schemeClr val="tx1"/>
                          </a:solidFill>
                          <a:latin typeface="Calibri" panose="020F0502020204030204" pitchFamily="34" charset="0"/>
                          <a:cs typeface="Calibri" panose="020F0502020204030204" pitchFamily="34" charset="0"/>
                        </a:rPr>
                        <a:t> assistance</a:t>
                      </a:r>
                      <a:endParaRPr lang="en-US" dirty="0">
                        <a:solidFill>
                          <a:schemeClr val="tx1"/>
                        </a:solidFill>
                        <a:latin typeface="Calibri" panose="020F0502020204030204" pitchFamily="34" charset="0"/>
                        <a:cs typeface="Calibri" panose="020F0502020204030204" pitchFamily="34" charset="0"/>
                      </a:endParaRPr>
                    </a:p>
                  </a:txBody>
                  <a:tcPr>
                    <a:solidFill>
                      <a:schemeClr val="bg1"/>
                    </a:solidFill>
                  </a:tcPr>
                </a:tc>
                <a:extLst>
                  <a:ext uri="{0D108BD9-81ED-4DB2-BD59-A6C34878D82A}">
                    <a16:rowId xmlns:a16="http://schemas.microsoft.com/office/drawing/2014/main" val="10002"/>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4</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Substantial human assistance</a:t>
                      </a:r>
                    </a:p>
                  </a:txBody>
                  <a:tcPr>
                    <a:solidFill>
                      <a:schemeClr val="bg1"/>
                    </a:solidFill>
                  </a:tcPr>
                </a:tc>
                <a:extLst>
                  <a:ext uri="{0D108BD9-81ED-4DB2-BD59-A6C34878D82A}">
                    <a16:rowId xmlns:a16="http://schemas.microsoft.com/office/drawing/2014/main" val="10003"/>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a:t>
                      </a:r>
                      <a:r>
                        <a:rPr lang="en-US" baseline="0" dirty="0">
                          <a:solidFill>
                            <a:schemeClr val="tx1"/>
                          </a:solidFill>
                          <a:latin typeface="Calibri" panose="020F0502020204030204" pitchFamily="34" charset="0"/>
                          <a:cs typeface="Calibri" panose="020F0502020204030204" pitchFamily="34" charset="0"/>
                        </a:rPr>
                        <a:t> 5</a:t>
                      </a:r>
                      <a:endParaRPr lang="en-US" dirty="0">
                        <a:solidFill>
                          <a:schemeClr val="tx1"/>
                        </a:solidFill>
                        <a:latin typeface="Calibri" panose="020F0502020204030204" pitchFamily="34" charset="0"/>
                        <a:cs typeface="Calibri" panose="020F0502020204030204" pitchFamily="34" charset="0"/>
                      </a:endParaRP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Totally</a:t>
                      </a:r>
                      <a:r>
                        <a:rPr lang="en-US" baseline="0" dirty="0">
                          <a:solidFill>
                            <a:schemeClr val="tx1"/>
                          </a:solidFill>
                          <a:latin typeface="Calibri" panose="020F0502020204030204" pitchFamily="34" charset="0"/>
                          <a:cs typeface="Calibri" panose="020F0502020204030204" pitchFamily="34" charset="0"/>
                        </a:rPr>
                        <a:t> dependent</a:t>
                      </a:r>
                      <a:endParaRPr lang="en-US" dirty="0">
                        <a:solidFill>
                          <a:schemeClr val="tx1"/>
                        </a:solidFill>
                        <a:latin typeface="Calibri" panose="020F0502020204030204" pitchFamily="34" charset="0"/>
                        <a:cs typeface="Calibri" panose="020F0502020204030204" pitchFamily="34" charset="0"/>
                      </a:endParaRPr>
                    </a:p>
                  </a:txBody>
                  <a:tcPr>
                    <a:solidFill>
                      <a:schemeClr val="bg1"/>
                    </a:solidFill>
                  </a:tcPr>
                </a:tc>
                <a:extLst>
                  <a:ext uri="{0D108BD9-81ED-4DB2-BD59-A6C34878D82A}">
                    <a16:rowId xmlns:a16="http://schemas.microsoft.com/office/drawing/2014/main" val="10004"/>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6</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Paramedical</a:t>
                      </a:r>
                    </a:p>
                  </a:txBody>
                  <a:tcPr>
                    <a:solidFill>
                      <a:schemeClr val="bg1"/>
                    </a:solidFill>
                  </a:tcPr>
                </a:tc>
                <a:extLst>
                  <a:ext uri="{0D108BD9-81ED-4DB2-BD59-A6C34878D82A}">
                    <a16:rowId xmlns:a16="http://schemas.microsoft.com/office/drawing/2014/main" val="10005"/>
                  </a:ext>
                </a:extLst>
              </a:tr>
            </a:tbl>
          </a:graphicData>
        </a:graphic>
      </p:graphicFrame>
      <p:sp>
        <p:nvSpPr>
          <p:cNvPr id="5" name="Right Arrow 4"/>
          <p:cNvSpPr/>
          <p:nvPr/>
        </p:nvSpPr>
        <p:spPr>
          <a:xfrm>
            <a:off x="3352800" y="2590800"/>
            <a:ext cx="990600" cy="304800"/>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83161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RECIPIENT ROLE AS EMPLOYER</a:t>
            </a:r>
          </a:p>
        </p:txBody>
      </p:sp>
      <p:sp>
        <p:nvSpPr>
          <p:cNvPr id="3" name="Content Placeholder 2"/>
          <p:cNvSpPr>
            <a:spLocks noGrp="1"/>
          </p:cNvSpPr>
          <p:nvPr>
            <p:ph idx="1"/>
          </p:nvPr>
        </p:nvSpPr>
        <p:spPr>
          <a:xfrm>
            <a:off x="457200" y="1524000"/>
            <a:ext cx="8348472" cy="4419600"/>
          </a:xfrm>
        </p:spPr>
        <p:txBody>
          <a:bodyPr>
            <a:noAutofit/>
          </a:bodyPr>
          <a:lstStyle/>
          <a:p>
            <a:pPr>
              <a:lnSpc>
                <a:spcPct val="160000"/>
              </a:lnSpc>
            </a:pPr>
            <a:r>
              <a:rPr lang="en-US" sz="2400" dirty="0">
                <a:latin typeface="Calibri" panose="020F0502020204030204" pitchFamily="34" charset="0"/>
                <a:cs typeface="Calibri" panose="020F0502020204030204" pitchFamily="34" charset="0"/>
              </a:rPr>
              <a:t>Locate, hire, train, supervise, and terminate their provider(s)</a:t>
            </a:r>
          </a:p>
          <a:p>
            <a:pPr>
              <a:lnSpc>
                <a:spcPct val="160000"/>
              </a:lnSpc>
            </a:pPr>
            <a:r>
              <a:rPr lang="en-US" sz="2400" dirty="0">
                <a:latin typeface="Calibri" panose="020F0502020204030204" pitchFamily="34" charset="0"/>
                <a:cs typeface="Calibri" panose="020F0502020204030204" pitchFamily="34" charset="0"/>
              </a:rPr>
              <a:t>Set schedule for provider(s) and track the number of hours worked</a:t>
            </a:r>
          </a:p>
          <a:p>
            <a:pPr>
              <a:lnSpc>
                <a:spcPct val="160000"/>
              </a:lnSpc>
            </a:pPr>
            <a:r>
              <a:rPr lang="en-US" sz="2400" dirty="0">
                <a:latin typeface="Calibri" panose="020F0502020204030204" pitchFamily="34" charset="0"/>
                <a:cs typeface="Calibri" panose="020F0502020204030204" pitchFamily="34" charset="0"/>
              </a:rPr>
              <a:t>Review, approve and sign timesheets</a:t>
            </a:r>
          </a:p>
          <a:p>
            <a:pPr>
              <a:lnSpc>
                <a:spcPct val="160000"/>
              </a:lnSpc>
            </a:pPr>
            <a:r>
              <a:rPr lang="en-US" sz="2400" dirty="0">
                <a:latin typeface="Calibri" panose="020F0502020204030204" pitchFamily="34" charset="0"/>
                <a:cs typeface="Calibri" panose="020F0502020204030204" pitchFamily="34" charset="0"/>
              </a:rPr>
              <a:t>Need assistance?</a:t>
            </a:r>
            <a:endParaRPr lang="en-US" sz="2000" dirty="0">
              <a:solidFill>
                <a:schemeClr val="bg2">
                  <a:lumMod val="25000"/>
                </a:schemeClr>
              </a:solidFill>
              <a:latin typeface="Calibri" panose="020F0502020204030204" pitchFamily="34" charset="0"/>
              <a:cs typeface="Calibri" panose="020F0502020204030204" pitchFamily="34" charset="0"/>
            </a:endParaRPr>
          </a:p>
          <a:p>
            <a:pPr lvl="1">
              <a:lnSpc>
                <a:spcPct val="160000"/>
              </a:lnSpc>
            </a:pPr>
            <a:r>
              <a:rPr lang="en-US" dirty="0">
                <a:latin typeface="Calibri" panose="020F0502020204030204" pitchFamily="34" charset="0"/>
                <a:cs typeface="Calibri" panose="020F0502020204030204" pitchFamily="34" charset="0"/>
              </a:rPr>
              <a:t>Public Authority Caregiver Registry (916-874-2888</a:t>
            </a:r>
            <a:r>
              <a:rPr lang="en-US" sz="1800" dirty="0">
                <a:latin typeface="Calibri" panose="020F0502020204030204" pitchFamily="34" charset="0"/>
                <a:cs typeface="Calibri" panose="020F0502020204030204" pitchFamily="34" charset="0"/>
              </a:rPr>
              <a:t>)</a:t>
            </a:r>
          </a:p>
          <a:p>
            <a:pPr lvl="1">
              <a:lnSpc>
                <a:spcPct val="160000"/>
              </a:lnSpc>
            </a:pPr>
            <a:r>
              <a:rPr lang="en-US" dirty="0">
                <a:latin typeface="Calibri" panose="020F0502020204030204" pitchFamily="34" charset="0"/>
                <a:cs typeface="Calibri" panose="020F0502020204030204" pitchFamily="34" charset="0"/>
              </a:rPr>
              <a:t>Contact assigned Social Worker</a:t>
            </a:r>
          </a:p>
        </p:txBody>
      </p:sp>
    </p:spTree>
    <p:extLst>
      <p:ext uri="{BB962C8B-B14F-4D97-AF65-F5344CB8AC3E}">
        <p14:creationId xmlns:p14="http://schemas.microsoft.com/office/powerpoint/2010/main" val="1485002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56173"/>
            <a:ext cx="6705600" cy="720228"/>
          </a:xfrm>
        </p:spPr>
        <p:txBody>
          <a:bodyPr>
            <a:no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PROVIDER ENROLLMENT PROCESS</a:t>
            </a:r>
          </a:p>
        </p:txBody>
      </p:sp>
      <p:sp>
        <p:nvSpPr>
          <p:cNvPr id="3" name="Content Placeholder 2"/>
          <p:cNvSpPr>
            <a:spLocks noGrp="1"/>
          </p:cNvSpPr>
          <p:nvPr>
            <p:ph idx="1"/>
          </p:nvPr>
        </p:nvSpPr>
        <p:spPr>
          <a:xfrm>
            <a:off x="381000" y="1527048"/>
            <a:ext cx="8305800" cy="4264152"/>
          </a:xfrm>
        </p:spPr>
        <p:txBody>
          <a:bodyPr>
            <a:normAutofit fontScale="92500" lnSpcReduction="10000"/>
          </a:bodyPr>
          <a:lstStyle/>
          <a:p>
            <a:pPr marL="0" indent="0">
              <a:lnSpc>
                <a:spcPct val="150000"/>
              </a:lnSpc>
              <a:buNone/>
            </a:pPr>
            <a:endParaRPr lang="en-US" sz="1200" dirty="0">
              <a:latin typeface="Calibri" panose="020F0502020204030204" pitchFamily="34" charset="0"/>
              <a:cs typeface="Calibri" panose="020F0502020204030204" pitchFamily="34" charset="0"/>
            </a:endParaRPr>
          </a:p>
          <a:p>
            <a:r>
              <a:rPr lang="en-US" dirty="0"/>
              <a:t> </a:t>
            </a:r>
            <a:r>
              <a:rPr lang="en-US" sz="2400" dirty="0">
                <a:latin typeface="Calibri" panose="020F0502020204030204" pitchFamily="34" charset="0"/>
                <a:cs typeface="Calibri" panose="020F0502020204030204" pitchFamily="34" charset="0"/>
              </a:rPr>
              <a:t>If you are a recipient and you would like to request a list of available providers you can; </a:t>
            </a:r>
          </a:p>
          <a:p>
            <a:pPr lvl="1"/>
            <a:r>
              <a:rPr lang="en-US" sz="2400" dirty="0">
                <a:latin typeface="Calibri" panose="020F0502020204030204" pitchFamily="34" charset="0"/>
                <a:cs typeface="Calibri" panose="020F0502020204030204" pitchFamily="34" charset="0"/>
              </a:rPr>
              <a:t>Call 916-874-2888</a:t>
            </a:r>
          </a:p>
          <a:p>
            <a:pPr lvl="1"/>
            <a:r>
              <a:rPr lang="en-US" sz="2400" dirty="0">
                <a:latin typeface="Calibri" panose="020F0502020204030204" pitchFamily="34" charset="0"/>
                <a:cs typeface="Calibri" panose="020F0502020204030204" pitchFamily="34" charset="0"/>
              </a:rPr>
              <a:t>Send an email to </a:t>
            </a:r>
            <a:r>
              <a:rPr lang="en-US" sz="2400" u="sng" dirty="0">
                <a:latin typeface="Calibri" panose="020F0502020204030204" pitchFamily="34" charset="0"/>
                <a:cs typeface="Calibri" panose="020F0502020204030204" pitchFamily="34" charset="0"/>
                <a:hlinkClick r:id="rId2"/>
              </a:rPr>
              <a:t>IHSS-PA-RECIPIENT-REGISTRY@SACCOUNTY.GOV</a:t>
            </a:r>
            <a:r>
              <a:rPr lang="en-US" sz="2400" dirty="0">
                <a:latin typeface="Calibri" panose="020F0502020204030204" pitchFamily="34" charset="0"/>
                <a:cs typeface="Calibri" panose="020F0502020204030204" pitchFamily="34" charset="0"/>
              </a:rPr>
              <a:t>​</a:t>
            </a:r>
          </a:p>
          <a:p>
            <a:pPr>
              <a:lnSpc>
                <a:spcPct val="150000"/>
              </a:lnSpc>
            </a:pPr>
            <a:r>
              <a:rPr lang="en-US" sz="2400" dirty="0">
                <a:latin typeface="Calibri" panose="020F0502020204030204" pitchFamily="34" charset="0"/>
                <a:cs typeface="Calibri" panose="020F0502020204030204" pitchFamily="34" charset="0"/>
              </a:rPr>
              <a:t>For the latest enrollment information please visit the IHSS Public Authority website:</a:t>
            </a:r>
          </a:p>
          <a:p>
            <a:pPr lvl="1">
              <a:lnSpc>
                <a:spcPct val="150000"/>
              </a:lnSpc>
            </a:pPr>
            <a:r>
              <a:rPr lang="en-US" sz="2400" dirty="0">
                <a:latin typeface="Calibri" panose="020F0502020204030204" pitchFamily="34" charset="0"/>
                <a:cs typeface="Calibri" panose="020F0502020204030204" pitchFamily="34" charset="0"/>
                <a:hlinkClick r:id="rId3"/>
              </a:rPr>
              <a:t>https://pubauth.saccounty.net/Pages/Home.aspx</a:t>
            </a:r>
            <a:endParaRPr lang="en-US" sz="2400" dirty="0">
              <a:latin typeface="Calibri" panose="020F0502020204030204" pitchFamily="34" charset="0"/>
              <a:cs typeface="Calibri" panose="020F0502020204030204" pitchFamily="34" charset="0"/>
            </a:endParaRPr>
          </a:p>
          <a:p>
            <a:pPr marL="0" indent="0">
              <a:buNone/>
            </a:pPr>
            <a:endParaRPr lang="en-US" dirty="0"/>
          </a:p>
          <a:p>
            <a:pPr marL="0" indent="0" algn="ctr">
              <a:buNone/>
            </a:pPr>
            <a:endParaRPr lang="en-US" sz="2000" dirty="0"/>
          </a:p>
          <a:p>
            <a:pPr marL="0" indent="0" algn="ctr">
              <a:buNone/>
            </a:pPr>
            <a:endParaRPr lang="en-US" sz="2000" dirty="0"/>
          </a:p>
        </p:txBody>
      </p:sp>
    </p:spTree>
    <p:extLst>
      <p:ext uri="{BB962C8B-B14F-4D97-AF65-F5344CB8AC3E}">
        <p14:creationId xmlns:p14="http://schemas.microsoft.com/office/powerpoint/2010/main" val="199810745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8F708F58870E4D8AA9FC1E9D7A071B" ma:contentTypeVersion="2" ma:contentTypeDescription="Create a new document." ma:contentTypeScope="" ma:versionID="d4c26afb72433dd0ed7be8dddaf4a479">
  <xsd:schema xmlns:xsd="http://www.w3.org/2001/XMLSchema" xmlns:xs="http://www.w3.org/2001/XMLSchema" xmlns:p="http://schemas.microsoft.com/office/2006/metadata/properties" xmlns:ns1="http://schemas.microsoft.com/sharepoint/v3" xmlns:ns2="e113d9fe-aff0-4438-915f-847dcc2587e8" targetNamespace="http://schemas.microsoft.com/office/2006/metadata/properties" ma:root="true" ma:fieldsID="e4eda7768cd43fda0f5e2ad854628ccc" ns1:_="" ns2:_="">
    <xsd:import namespace="http://schemas.microsoft.com/sharepoint/v3"/>
    <xsd:import namespace="e113d9fe-aff0-4438-915f-847dcc2587e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ma:readOnly="false">
      <xsd:simpleType>
        <xsd:restriction base="dms:Unknown"/>
      </xsd:simpleType>
    </xsd:element>
    <xsd:element name="PublishingExpirationDate" ma:index="9" nillable="true" ma:displayName="Scheduling End Dat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13d9fe-aff0-4438-915f-847dcc2587e8"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9CD59D2-D9F8-47FE-98FF-09105D62C357}"/>
</file>

<file path=customXml/itemProps2.xml><?xml version="1.0" encoding="utf-8"?>
<ds:datastoreItem xmlns:ds="http://schemas.openxmlformats.org/officeDocument/2006/customXml" ds:itemID="{0DE933E5-94F9-4E5B-95D7-59F90CFE0182}"/>
</file>

<file path=customXml/itemProps3.xml><?xml version="1.0" encoding="utf-8"?>
<ds:datastoreItem xmlns:ds="http://schemas.openxmlformats.org/officeDocument/2006/customXml" ds:itemID="{47F099C0-C395-4099-A14F-0EB915CC813F}"/>
</file>

<file path=docMetadata/LabelInfo.xml><?xml version="1.0" encoding="utf-8"?>
<clbl:labelList xmlns:clbl="http://schemas.microsoft.com/office/2020/mipLabelMetadata">
  <clbl:label id="{c13dd1c7-22d1-431c-a46c-2d140b414506}" enabled="1" method="Standard" siteId="{2b077431-a3b0-4b1c-bb77-f66a1132daa2}" contentBits="0" removed="0"/>
</clbl:labelList>
</file>

<file path=docProps/app.xml><?xml version="1.0" encoding="utf-8"?>
<Properties xmlns="http://schemas.openxmlformats.org/officeDocument/2006/extended-properties" xmlns:vt="http://schemas.openxmlformats.org/officeDocument/2006/docPropsVTypes">
  <Template>TM10001114[[fn=Gallery]]</Template>
  <TotalTime>0</TotalTime>
  <Words>528</Words>
  <Application>Microsoft Office PowerPoint</Application>
  <PresentationFormat>On-screen Show (4:3)</PresentationFormat>
  <Paragraphs>101</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vt:lpstr>
      <vt:lpstr>Century Gothic</vt:lpstr>
      <vt:lpstr>Courier New</vt:lpstr>
      <vt:lpstr>Gallery</vt:lpstr>
      <vt:lpstr>   In-Home Supportive Services</vt:lpstr>
      <vt:lpstr>WHAT IS IHSS</vt:lpstr>
      <vt:lpstr>SACRAMENTO COUNTY  IHSS DEMOGRAPHICS</vt:lpstr>
      <vt:lpstr>ELIGIBILITY CRITERIA</vt:lpstr>
      <vt:lpstr>HOW TO APPLY FOR IHSS</vt:lpstr>
      <vt:lpstr>IHSS AUTHORIZED TASKS</vt:lpstr>
      <vt:lpstr>IHSS NEEDS ASSESSMENT</vt:lpstr>
      <vt:lpstr>RECIPIENT ROLE AS EMPLOYER</vt:lpstr>
      <vt:lpstr>PROVIDER ENROLLMENT PROCESS</vt:lpstr>
      <vt:lpstr>ELECTRONIC SERVICES PORTAL (ESP)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2016-02-10T18:45:41Z</dcterms:created>
  <dcterms:modified xsi:type="dcterms:W3CDTF">2025-01-24T17:53:22Z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TC102202119990</vt:lpwstr>
  </property>
  <property fmtid="{D5CDD505-2E9C-101B-9397-08002B2CF9AE}" pid="3" name="ContentTypeId">
    <vt:lpwstr>0x010100CF8F708F58870E4D8AA9FC1E9D7A071B</vt:lpwstr>
  </property>
</Properties>
</file>